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Proxima Nova"/>
      <p:regular r:id="rId27"/>
      <p:bold r:id="rId28"/>
      <p:italic r:id="rId29"/>
      <p:boldItalic r:id="rId30"/>
    </p:embeddedFont>
    <p:embeddedFont>
      <p:font typeface="Alfa Slab One"/>
      <p:regular r:id="rId31"/>
    </p:embeddedFont>
    <p:embeddedFont>
      <p:font typeface="Source Sans Pr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roximaNova-bold.fntdata"/><Relationship Id="rId27" Type="http://schemas.openxmlformats.org/officeDocument/2006/relationships/font" Target="fonts/ProximaNov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lfaSlabOne-regular.fntdata"/><Relationship Id="rId30" Type="http://schemas.openxmlformats.org/officeDocument/2006/relationships/font" Target="fonts/ProximaNova-boldItalic.fntdata"/><Relationship Id="rId11" Type="http://schemas.openxmlformats.org/officeDocument/2006/relationships/slide" Target="slides/slide6.xml"/><Relationship Id="rId33" Type="http://schemas.openxmlformats.org/officeDocument/2006/relationships/font" Target="fonts/SourceSansPro-bold.fntdata"/><Relationship Id="rId10" Type="http://schemas.openxmlformats.org/officeDocument/2006/relationships/slide" Target="slides/slide5.xml"/><Relationship Id="rId32" Type="http://schemas.openxmlformats.org/officeDocument/2006/relationships/font" Target="fonts/SourceSansPro-regular.fntdata"/><Relationship Id="rId13" Type="http://schemas.openxmlformats.org/officeDocument/2006/relationships/slide" Target="slides/slide8.xml"/><Relationship Id="rId35" Type="http://schemas.openxmlformats.org/officeDocument/2006/relationships/font" Target="fonts/SourceSansPro-boldItalic.fntdata"/><Relationship Id="rId12" Type="http://schemas.openxmlformats.org/officeDocument/2006/relationships/slide" Target="slides/slide7.xml"/><Relationship Id="rId34" Type="http://schemas.openxmlformats.org/officeDocument/2006/relationships/font" Target="fonts/SourceSansPr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c6aa40851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c6aa40851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c6aa40851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c6aa40851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ba749117f2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ba749117f2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c5f02e4fa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c5f02e4fa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c5f02e4fa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c5f02e4fa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c5f02e4fa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c5f02e4fa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c5f02e4fa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c5f02e4fa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c5f02e4fa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c5f02e4fa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c6aa408519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c6aa408519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ba749117f2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ba749117f2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ba749117f2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ba749117f2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c02aa26c9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c02aa26c9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c02aa26c91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c02aa26c9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ba749117f2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ba749117f2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ba749117f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ba749117f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ba749117f2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ba749117f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Worth </a:t>
            </a:r>
            <a:r>
              <a:rPr lang="en"/>
              <a:t>pointing out that due to some overlapping HE results, some of the points in the slides below encompass one or more HE results. For example, there was several HE that comment on the zoomed in views, so these were placed into one to ensure the presentation fitted in 10 minutes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c6aa4085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c6aa4085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c6aa40851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c6aa40851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c6aa40851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c6aa40851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6aa40851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6aa40851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drive.google.com/file/d/1vihc6PhpzmM3_nyxmnOlFWNd-MUZcNNh/view" TargetMode="External"/><Relationship Id="rId4" Type="http://schemas.openxmlformats.org/officeDocument/2006/relationships/image" Target="../media/image1.png"/><Relationship Id="rId5" Type="http://schemas.openxmlformats.org/officeDocument/2006/relationships/hyperlink" Target="http://drive.google.com/file/d/1rkwBZcRIfs0M4kxmkHmNSxcvBg9MeSjO/view" TargetMode="External"/><Relationship Id="rId6" Type="http://schemas.openxmlformats.org/officeDocument/2006/relationships/image" Target="../media/image13.png"/><Relationship Id="rId7" Type="http://schemas.openxmlformats.org/officeDocument/2006/relationships/image" Target="../media/image19.png"/><Relationship Id="rId8"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figma.com/proto/3clRPZwJQ9btxqjFdXxltL/Fitcoin%3A-Medium-Fi-Prototype?node-id=1%3A9&amp;scaling=min-zoom" TargetMode="External"/><Relationship Id="rId4" Type="http://schemas.openxmlformats.org/officeDocument/2006/relationships/hyperlink" Target="https://www.figma.com/file/3clRPZwJQ9btxqjFdXxltL/Fitcoin-Medium-Fi-Prototype?node-id=0%3A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github.com/FaridSafi/react-native-gifted-chat/blob/master/README.md" TargetMode="External"/><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15.png"/><Relationship Id="rId7"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2312300"/>
            <a:ext cx="8520600" cy="195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Fitcoin </a:t>
            </a:r>
            <a:endParaRPr/>
          </a:p>
          <a:p>
            <a:pPr indent="0" lvl="0" marL="0" rtl="0" algn="ctr">
              <a:spcBef>
                <a:spcPts val="0"/>
              </a:spcBef>
              <a:spcAft>
                <a:spcPts val="0"/>
              </a:spcAft>
              <a:buNone/>
            </a:pPr>
            <a:r>
              <a:t/>
            </a:r>
            <a:endParaRPr sz="3500"/>
          </a:p>
        </p:txBody>
      </p:sp>
      <p:sp>
        <p:nvSpPr>
          <p:cNvPr id="57" name="Google Shape;57;p13"/>
          <p:cNvSpPr txBox="1"/>
          <p:nvPr>
            <p:ph idx="1" type="subTitle"/>
          </p:nvPr>
        </p:nvSpPr>
        <p:spPr>
          <a:xfrm>
            <a:off x="311700" y="3606098"/>
            <a:ext cx="8520600" cy="73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Midway Milestone Presentation </a:t>
            </a:r>
            <a:endParaRPr/>
          </a:p>
        </p:txBody>
      </p:sp>
      <p:pic>
        <p:nvPicPr>
          <p:cNvPr id="58" name="Google Shape;58;p13"/>
          <p:cNvPicPr preferRelativeResize="0"/>
          <p:nvPr/>
        </p:nvPicPr>
        <p:blipFill>
          <a:blip r:embed="rId3">
            <a:alphaModFix/>
          </a:blip>
          <a:stretch>
            <a:fillRect/>
          </a:stretch>
        </p:blipFill>
        <p:spPr>
          <a:xfrm>
            <a:off x="3593100" y="732050"/>
            <a:ext cx="1957800" cy="1957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258000" y="359125"/>
            <a:ext cx="8751300" cy="79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Minor Revisions 3</a:t>
            </a:r>
            <a:endParaRPr sz="2700"/>
          </a:p>
        </p:txBody>
      </p:sp>
      <p:sp>
        <p:nvSpPr>
          <p:cNvPr id="126" name="Google Shape;126;p22"/>
          <p:cNvSpPr txBox="1"/>
          <p:nvPr>
            <p:ph idx="1" type="body"/>
          </p:nvPr>
        </p:nvSpPr>
        <p:spPr>
          <a:xfrm>
            <a:off x="258000" y="1152475"/>
            <a:ext cx="3999900" cy="2498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u="sng"/>
              <a:t>Heuristic Evaluation Result</a:t>
            </a:r>
            <a:endParaRPr sz="1400"/>
          </a:p>
          <a:p>
            <a:pPr indent="-317500" lvl="0" marL="457200" rtl="0" algn="l">
              <a:lnSpc>
                <a:spcPct val="115000"/>
              </a:lnSpc>
              <a:spcBef>
                <a:spcPts val="1200"/>
              </a:spcBef>
              <a:spcAft>
                <a:spcPts val="0"/>
              </a:spcAft>
              <a:buSzPts val="1400"/>
              <a:buAutoNum type="arabicPeriod"/>
            </a:pPr>
            <a:r>
              <a:rPr lang="en"/>
              <a:t>Messages need timestamps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a:p>
            <a:pPr indent="-317500" lvl="0" marL="457200" rtl="0" algn="l">
              <a:lnSpc>
                <a:spcPct val="115000"/>
              </a:lnSpc>
              <a:spcBef>
                <a:spcPts val="0"/>
              </a:spcBef>
              <a:spcAft>
                <a:spcPts val="0"/>
              </a:spcAft>
              <a:buSzPts val="1400"/>
              <a:buAutoNum type="arabicPeriod"/>
            </a:pPr>
            <a:r>
              <a:rPr lang="en"/>
              <a:t>New </a:t>
            </a:r>
            <a:r>
              <a:rPr lang="en"/>
              <a:t>Messages need to be indicated </a:t>
            </a:r>
            <a:endParaRPr/>
          </a:p>
        </p:txBody>
      </p:sp>
      <p:sp>
        <p:nvSpPr>
          <p:cNvPr id="127" name="Google Shape;127;p22"/>
          <p:cNvSpPr txBox="1"/>
          <p:nvPr>
            <p:ph idx="2" type="body"/>
          </p:nvPr>
        </p:nvSpPr>
        <p:spPr>
          <a:xfrm>
            <a:off x="4832400" y="1152475"/>
            <a:ext cx="4176900" cy="2648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u="sng"/>
              <a:t>Design Revision Decision</a:t>
            </a:r>
            <a:endParaRPr/>
          </a:p>
          <a:p>
            <a:pPr indent="-317500" lvl="0" marL="457200" rtl="0" algn="l">
              <a:lnSpc>
                <a:spcPct val="100000"/>
              </a:lnSpc>
              <a:spcBef>
                <a:spcPts val="1200"/>
              </a:spcBef>
              <a:spcAft>
                <a:spcPts val="0"/>
              </a:spcAft>
              <a:buSzPts val="1400"/>
              <a:buAutoNum type="arabicPeriod"/>
            </a:pPr>
            <a:r>
              <a:rPr lang="en"/>
              <a:t>Gifted Chat system automatically adds timestamps</a:t>
            </a:r>
            <a:endParaRPr/>
          </a:p>
          <a:p>
            <a:pPr indent="0" lvl="0" marL="0" rtl="0" algn="l">
              <a:lnSpc>
                <a:spcPct val="100000"/>
              </a:lnSpc>
              <a:spcBef>
                <a:spcPts val="1200"/>
              </a:spcBef>
              <a:spcAft>
                <a:spcPts val="0"/>
              </a:spcAft>
              <a:buNone/>
            </a:pPr>
            <a:r>
              <a:t/>
            </a:r>
            <a:endParaRPr/>
          </a:p>
          <a:p>
            <a:pPr indent="-317500" lvl="0" marL="457200" rtl="0" algn="l">
              <a:lnSpc>
                <a:spcPct val="100000"/>
              </a:lnSpc>
              <a:spcBef>
                <a:spcPts val="1200"/>
              </a:spcBef>
              <a:spcAft>
                <a:spcPts val="0"/>
              </a:spcAft>
              <a:buSzPts val="1400"/>
              <a:buAutoNum type="arabicPeriod"/>
            </a:pPr>
            <a:r>
              <a:rPr lang="en"/>
              <a:t>Blue dot for new messages - time permitting</a:t>
            </a:r>
            <a:endParaRPr/>
          </a:p>
        </p:txBody>
      </p:sp>
      <p:pic>
        <p:nvPicPr>
          <p:cNvPr id="128" name="Google Shape;128;p22"/>
          <p:cNvPicPr preferRelativeResize="0"/>
          <p:nvPr/>
        </p:nvPicPr>
        <p:blipFill rotWithShape="1">
          <a:blip r:embed="rId3">
            <a:alphaModFix/>
          </a:blip>
          <a:srcRect b="49733" l="0" r="0" t="0"/>
          <a:stretch/>
        </p:blipFill>
        <p:spPr>
          <a:xfrm>
            <a:off x="4369650" y="2890875"/>
            <a:ext cx="1836924" cy="1998398"/>
          </a:xfrm>
          <a:prstGeom prst="rect">
            <a:avLst/>
          </a:prstGeom>
          <a:noFill/>
          <a:ln>
            <a:noFill/>
          </a:ln>
        </p:spPr>
      </p:pic>
      <p:pic>
        <p:nvPicPr>
          <p:cNvPr id="129" name="Google Shape;129;p22"/>
          <p:cNvPicPr preferRelativeResize="0"/>
          <p:nvPr/>
        </p:nvPicPr>
        <p:blipFill rotWithShape="1">
          <a:blip r:embed="rId4">
            <a:alphaModFix/>
          </a:blip>
          <a:srcRect b="0" l="0" r="0" t="70389"/>
          <a:stretch/>
        </p:blipFill>
        <p:spPr>
          <a:xfrm>
            <a:off x="6318325" y="3500596"/>
            <a:ext cx="2166951" cy="1388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258000" y="359125"/>
            <a:ext cx="8751300" cy="70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Infeasible Revisions</a:t>
            </a:r>
            <a:endParaRPr sz="2700"/>
          </a:p>
        </p:txBody>
      </p:sp>
      <p:sp>
        <p:nvSpPr>
          <p:cNvPr id="135" name="Google Shape;135;p23"/>
          <p:cNvSpPr txBox="1"/>
          <p:nvPr>
            <p:ph idx="1" type="body"/>
          </p:nvPr>
        </p:nvSpPr>
        <p:spPr>
          <a:xfrm>
            <a:off x="258000" y="1152475"/>
            <a:ext cx="3999900" cy="3851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u="sng"/>
              <a:t>Heuristic Evaluation Result</a:t>
            </a:r>
            <a:endParaRPr sz="1400"/>
          </a:p>
          <a:p>
            <a:pPr indent="-317500" lvl="0" marL="457200" rtl="0" algn="l">
              <a:lnSpc>
                <a:spcPct val="100000"/>
              </a:lnSpc>
              <a:spcBef>
                <a:spcPts val="1200"/>
              </a:spcBef>
              <a:spcAft>
                <a:spcPts val="0"/>
              </a:spcAft>
              <a:buSzPts val="1400"/>
              <a:buAutoNum type="arabicPeriod"/>
            </a:pPr>
            <a:r>
              <a:rPr lang="en"/>
              <a:t>No onboarding </a:t>
            </a:r>
            <a:endParaRPr/>
          </a:p>
          <a:p>
            <a:pPr indent="0" lvl="0" marL="0" rtl="0" algn="l">
              <a:lnSpc>
                <a:spcPct val="100000"/>
              </a:lnSpc>
              <a:spcBef>
                <a:spcPts val="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317500" lvl="0" marL="457200" rtl="0" algn="l">
              <a:lnSpc>
                <a:spcPct val="100000"/>
              </a:lnSpc>
              <a:spcBef>
                <a:spcPts val="0"/>
              </a:spcBef>
              <a:spcAft>
                <a:spcPts val="0"/>
              </a:spcAft>
              <a:buSzPts val="1400"/>
              <a:buAutoNum type="arabicPeriod"/>
            </a:pPr>
            <a:r>
              <a:rPr lang="en"/>
              <a:t>Reduce clutter on map screen by having a toggle between maps with fitcoins and/or friends with hotspots of local workout areas</a:t>
            </a:r>
            <a:endParaRPr/>
          </a:p>
          <a:p>
            <a:pPr indent="0" lvl="0" marL="0" rtl="0" algn="l">
              <a:lnSpc>
                <a:spcPct val="150000"/>
              </a:lnSpc>
              <a:spcBef>
                <a:spcPts val="0"/>
              </a:spcBef>
              <a:spcAft>
                <a:spcPts val="0"/>
              </a:spcAft>
              <a:buNone/>
            </a:pPr>
            <a:r>
              <a:t/>
            </a:r>
            <a:endParaRPr/>
          </a:p>
          <a:p>
            <a:pPr indent="-317500" lvl="0" marL="457200" rtl="0" algn="l">
              <a:lnSpc>
                <a:spcPct val="100000"/>
              </a:lnSpc>
              <a:spcBef>
                <a:spcPts val="0"/>
              </a:spcBef>
              <a:spcAft>
                <a:spcPts val="0"/>
              </a:spcAft>
              <a:buSzPts val="1400"/>
              <a:buAutoNum type="arabicPeriod"/>
            </a:pPr>
            <a:r>
              <a:rPr lang="en"/>
              <a:t>Map coin stack amounts unclear and add a legend</a:t>
            </a:r>
            <a:endParaRPr/>
          </a:p>
        </p:txBody>
      </p:sp>
      <p:sp>
        <p:nvSpPr>
          <p:cNvPr id="136" name="Google Shape;136;p23"/>
          <p:cNvSpPr txBox="1"/>
          <p:nvPr>
            <p:ph idx="2" type="body"/>
          </p:nvPr>
        </p:nvSpPr>
        <p:spPr>
          <a:xfrm>
            <a:off x="4832400" y="1152475"/>
            <a:ext cx="4176900" cy="3851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u="sng"/>
              <a:t>Justification</a:t>
            </a:r>
            <a:endParaRPr/>
          </a:p>
          <a:p>
            <a:pPr indent="-317500" lvl="0" marL="457200" rtl="0" algn="l">
              <a:lnSpc>
                <a:spcPct val="100000"/>
              </a:lnSpc>
              <a:spcBef>
                <a:spcPts val="1200"/>
              </a:spcBef>
              <a:spcAft>
                <a:spcPts val="0"/>
              </a:spcAft>
              <a:buSzPts val="1400"/>
              <a:buAutoNum type="arabicPeriod"/>
            </a:pPr>
            <a:r>
              <a:rPr lang="en"/>
              <a:t>Not essential to our tasks </a:t>
            </a:r>
            <a:endParaRPr/>
          </a:p>
          <a:p>
            <a:pPr indent="-317500" lvl="1" marL="914400" rtl="0" algn="l">
              <a:lnSpc>
                <a:spcPct val="100000"/>
              </a:lnSpc>
              <a:spcBef>
                <a:spcPts val="0"/>
              </a:spcBef>
              <a:spcAft>
                <a:spcPts val="0"/>
              </a:spcAft>
              <a:buSzPts val="1400"/>
              <a:buAutoNum type="alphaLcPeriod"/>
            </a:pPr>
            <a:r>
              <a:rPr lang="en" sz="1400"/>
              <a:t>No usability data that onboarding was required to use</a:t>
            </a:r>
            <a:endParaRPr sz="1400"/>
          </a:p>
          <a:p>
            <a:pPr indent="0" lvl="0" marL="0" rtl="0" algn="l">
              <a:lnSpc>
                <a:spcPct val="100000"/>
              </a:lnSpc>
              <a:spcBef>
                <a:spcPts val="1200"/>
              </a:spcBef>
              <a:spcAft>
                <a:spcPts val="0"/>
              </a:spcAft>
              <a:buNone/>
            </a:pPr>
            <a:r>
              <a:t/>
            </a:r>
            <a:endParaRPr sz="1400"/>
          </a:p>
          <a:p>
            <a:pPr indent="-317500" lvl="0" marL="457200" rtl="0" algn="l">
              <a:lnSpc>
                <a:spcPct val="100000"/>
              </a:lnSpc>
              <a:spcBef>
                <a:spcPts val="1200"/>
              </a:spcBef>
              <a:spcAft>
                <a:spcPts val="0"/>
              </a:spcAft>
              <a:buSzPts val="1400"/>
              <a:buAutoNum type="arabicPeriod"/>
            </a:pPr>
            <a:r>
              <a:rPr lang="en"/>
              <a:t>We really liked this idea. However,</a:t>
            </a:r>
            <a:endParaRPr/>
          </a:p>
          <a:p>
            <a:pPr indent="-317500" lvl="1" marL="914400" rtl="0" algn="l">
              <a:lnSpc>
                <a:spcPct val="100000"/>
              </a:lnSpc>
              <a:spcBef>
                <a:spcPts val="0"/>
              </a:spcBef>
              <a:spcAft>
                <a:spcPts val="0"/>
              </a:spcAft>
              <a:buSzPts val="1400"/>
              <a:buAutoNum type="alphaLcPeriod"/>
            </a:pPr>
            <a:r>
              <a:rPr lang="en" sz="1400"/>
              <a:t>time frame limitations </a:t>
            </a:r>
            <a:endParaRPr sz="1400"/>
          </a:p>
          <a:p>
            <a:pPr indent="-317500" lvl="1" marL="914400" rtl="0" algn="l">
              <a:lnSpc>
                <a:spcPct val="100000"/>
              </a:lnSpc>
              <a:spcBef>
                <a:spcPts val="0"/>
              </a:spcBef>
              <a:spcAft>
                <a:spcPts val="0"/>
              </a:spcAft>
              <a:buSzPts val="1400"/>
              <a:buAutoNum type="alphaLcPeriod"/>
            </a:pPr>
            <a:r>
              <a:rPr lang="en" sz="1400"/>
              <a:t>not core to our tasks</a:t>
            </a:r>
            <a:endParaRPr sz="1400"/>
          </a:p>
          <a:p>
            <a:pPr indent="0" lvl="0" marL="0" rtl="0" algn="l">
              <a:lnSpc>
                <a:spcPct val="100000"/>
              </a:lnSpc>
              <a:spcBef>
                <a:spcPts val="1200"/>
              </a:spcBef>
              <a:spcAft>
                <a:spcPts val="0"/>
              </a:spcAft>
              <a:buNone/>
            </a:pPr>
            <a:r>
              <a:t/>
            </a:r>
            <a:endParaRPr/>
          </a:p>
          <a:p>
            <a:pPr indent="-317500" lvl="0" marL="457200" rtl="0" algn="l">
              <a:lnSpc>
                <a:spcPct val="100000"/>
              </a:lnSpc>
              <a:spcBef>
                <a:spcPts val="1200"/>
              </a:spcBef>
              <a:spcAft>
                <a:spcPts val="0"/>
              </a:spcAft>
              <a:buSzPts val="1400"/>
              <a:buAutoNum type="arabicPeriod"/>
            </a:pPr>
            <a:r>
              <a:rPr lang="en"/>
              <a:t>Edited coin stacks so now 3 types of coin stack images that map to 3 coin stack amounts, making a legend unnecessary in our opinion.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4000"/>
              <a:t>Hi-Fi Prototype Overview</a:t>
            </a:r>
            <a:endParaRPr sz="4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Tools Used</a:t>
            </a:r>
            <a:endParaRPr/>
          </a:p>
        </p:txBody>
      </p:sp>
      <p:sp>
        <p:nvSpPr>
          <p:cNvPr id="147" name="Google Shape;147;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React Native for designing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GitHub for coll</a:t>
            </a:r>
            <a:r>
              <a:rPr lang="en"/>
              <a:t>aboration</a:t>
            </a:r>
            <a:endParaRPr/>
          </a:p>
          <a:p>
            <a:pPr indent="0" lvl="0" marL="0" rtl="0" algn="l">
              <a:spcBef>
                <a:spcPts val="120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Implemented Features </a:t>
            </a:r>
            <a:endParaRPr/>
          </a:p>
        </p:txBody>
      </p:sp>
      <p:sp>
        <p:nvSpPr>
          <p:cNvPr id="153" name="Google Shape;153;p26"/>
          <p:cNvSpPr txBox="1"/>
          <p:nvPr/>
        </p:nvSpPr>
        <p:spPr>
          <a:xfrm>
            <a:off x="801350" y="4157675"/>
            <a:ext cx="720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Task 3</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54" name="Google Shape;154;p26"/>
          <p:cNvSpPr txBox="1"/>
          <p:nvPr/>
        </p:nvSpPr>
        <p:spPr>
          <a:xfrm>
            <a:off x="5213075" y="4157675"/>
            <a:ext cx="2985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roxima Nova"/>
                <a:ea typeface="Proxima Nova"/>
                <a:cs typeface="Proxima Nova"/>
                <a:sym typeface="Proxima Nova"/>
              </a:rPr>
              <a:t>Other 3 Screens</a:t>
            </a:r>
            <a:endParaRPr>
              <a:latin typeface="Proxima Nova"/>
              <a:ea typeface="Proxima Nova"/>
              <a:cs typeface="Proxima Nova"/>
              <a:sym typeface="Proxima Nova"/>
            </a:endParaRPr>
          </a:p>
        </p:txBody>
      </p:sp>
      <p:sp>
        <p:nvSpPr>
          <p:cNvPr id="155" name="Google Shape;155;p26"/>
          <p:cNvSpPr txBox="1"/>
          <p:nvPr/>
        </p:nvSpPr>
        <p:spPr>
          <a:xfrm>
            <a:off x="2282900" y="4157675"/>
            <a:ext cx="720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Task 2</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56" name="Google Shape;156;p26" title="Messages.mov">
            <a:hlinkClick r:id="rId3"/>
          </p:cNvPr>
          <p:cNvPicPr preferRelativeResize="0"/>
          <p:nvPr/>
        </p:nvPicPr>
        <p:blipFill>
          <a:blip r:embed="rId4">
            <a:alphaModFix/>
          </a:blip>
          <a:stretch>
            <a:fillRect/>
          </a:stretch>
        </p:blipFill>
        <p:spPr>
          <a:xfrm>
            <a:off x="1989400" y="1322525"/>
            <a:ext cx="1307592" cy="2835150"/>
          </a:xfrm>
          <a:prstGeom prst="rect">
            <a:avLst/>
          </a:prstGeom>
          <a:noFill/>
          <a:ln>
            <a:noFill/>
          </a:ln>
        </p:spPr>
      </p:pic>
      <p:pic>
        <p:nvPicPr>
          <p:cNvPr id="157" name="Google Shape;157;p26" title="Rewards.MP4">
            <a:hlinkClick r:id="rId5"/>
          </p:cNvPr>
          <p:cNvPicPr preferRelativeResize="0"/>
          <p:nvPr/>
        </p:nvPicPr>
        <p:blipFill>
          <a:blip r:embed="rId4">
            <a:alphaModFix/>
          </a:blip>
          <a:stretch>
            <a:fillRect/>
          </a:stretch>
        </p:blipFill>
        <p:spPr>
          <a:xfrm>
            <a:off x="507850" y="1322525"/>
            <a:ext cx="1307592" cy="2835150"/>
          </a:xfrm>
          <a:prstGeom prst="rect">
            <a:avLst/>
          </a:prstGeom>
          <a:noFill/>
          <a:ln>
            <a:noFill/>
          </a:ln>
        </p:spPr>
      </p:pic>
      <p:pic>
        <p:nvPicPr>
          <p:cNvPr id="158" name="Google Shape;158;p26"/>
          <p:cNvPicPr preferRelativeResize="0"/>
          <p:nvPr/>
        </p:nvPicPr>
        <p:blipFill>
          <a:blip r:embed="rId6">
            <a:alphaModFix/>
          </a:blip>
          <a:stretch>
            <a:fillRect/>
          </a:stretch>
        </p:blipFill>
        <p:spPr>
          <a:xfrm>
            <a:off x="6051920" y="1327674"/>
            <a:ext cx="1307600" cy="2830003"/>
          </a:xfrm>
          <a:prstGeom prst="rect">
            <a:avLst/>
          </a:prstGeom>
          <a:noFill/>
          <a:ln>
            <a:noFill/>
          </a:ln>
        </p:spPr>
      </p:pic>
      <p:pic>
        <p:nvPicPr>
          <p:cNvPr id="159" name="Google Shape;159;p26"/>
          <p:cNvPicPr preferRelativeResize="0"/>
          <p:nvPr/>
        </p:nvPicPr>
        <p:blipFill>
          <a:blip r:embed="rId7">
            <a:alphaModFix/>
          </a:blip>
          <a:stretch>
            <a:fillRect/>
          </a:stretch>
        </p:blipFill>
        <p:spPr>
          <a:xfrm>
            <a:off x="4668699" y="1325090"/>
            <a:ext cx="1307600" cy="2830012"/>
          </a:xfrm>
          <a:prstGeom prst="rect">
            <a:avLst/>
          </a:prstGeom>
          <a:noFill/>
          <a:ln>
            <a:noFill/>
          </a:ln>
        </p:spPr>
      </p:pic>
      <p:pic>
        <p:nvPicPr>
          <p:cNvPr id="160" name="Google Shape;160;p26"/>
          <p:cNvPicPr preferRelativeResize="0"/>
          <p:nvPr/>
        </p:nvPicPr>
        <p:blipFill>
          <a:blip r:embed="rId8">
            <a:alphaModFix/>
          </a:blip>
          <a:stretch>
            <a:fillRect/>
          </a:stretch>
        </p:blipFill>
        <p:spPr>
          <a:xfrm>
            <a:off x="7435150" y="1327683"/>
            <a:ext cx="1307600" cy="28299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 Do</a:t>
            </a:r>
            <a:endParaRPr/>
          </a:p>
        </p:txBody>
      </p:sp>
      <p:sp>
        <p:nvSpPr>
          <p:cNvPr id="166" name="Google Shape;166;p27"/>
          <p:cNvSpPr txBox="1"/>
          <p:nvPr>
            <p:ph idx="1" type="body"/>
          </p:nvPr>
        </p:nvSpPr>
        <p:spPr>
          <a:xfrm>
            <a:off x="311700" y="1152475"/>
            <a:ext cx="6624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Map Screen</a:t>
            </a:r>
            <a:endParaRPr/>
          </a:p>
          <a:p>
            <a:pPr indent="-342900" lvl="1" marL="914400" rtl="0" algn="l">
              <a:spcBef>
                <a:spcPts val="0"/>
              </a:spcBef>
              <a:spcAft>
                <a:spcPts val="0"/>
              </a:spcAft>
              <a:buSzPts val="1800"/>
              <a:buChar char="○"/>
            </a:pPr>
            <a:r>
              <a:rPr lang="en" sz="1800"/>
              <a:t>Metho</a:t>
            </a:r>
            <a:r>
              <a:rPr lang="en" sz="1800"/>
              <a:t>d of technical implementation decided</a:t>
            </a:r>
            <a:endParaRPr sz="18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Polish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Wizard Of Oz + Hard-Coded Data</a:t>
            </a:r>
            <a:endParaRPr/>
          </a:p>
        </p:txBody>
      </p:sp>
      <p:sp>
        <p:nvSpPr>
          <p:cNvPr id="172" name="Google Shape;172;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Map: Hard Coded Photo as Map. In Progress.</a:t>
            </a:r>
            <a:endParaRPr/>
          </a:p>
          <a:p>
            <a:pPr indent="-342900" lvl="0" marL="457200" rtl="0" algn="l">
              <a:spcBef>
                <a:spcPts val="0"/>
              </a:spcBef>
              <a:spcAft>
                <a:spcPts val="0"/>
              </a:spcAft>
              <a:buSzPts val="1800"/>
              <a:buChar char="●"/>
            </a:pPr>
            <a:r>
              <a:rPr lang="en"/>
              <a:t>Settings and Profile: Hard Coded Sketch File as Page</a:t>
            </a:r>
            <a:endParaRPr/>
          </a:p>
          <a:p>
            <a:pPr indent="-342900" lvl="0" marL="457200" rtl="0" algn="l">
              <a:spcBef>
                <a:spcPts val="0"/>
              </a:spcBef>
              <a:spcAft>
                <a:spcPts val="0"/>
              </a:spcAft>
              <a:buSzPts val="1800"/>
              <a:buChar char="●"/>
            </a:pPr>
            <a:r>
              <a:rPr lang="en"/>
              <a:t>Messages: Hard Coded Messages, and Wizard of Oz Gifted Chat System.</a:t>
            </a:r>
            <a:endParaRPr/>
          </a:p>
          <a:p>
            <a:pPr indent="0" lvl="0" marL="45720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9"/>
          <p:cNvSpPr txBox="1"/>
          <p:nvPr>
            <p:ph type="title"/>
          </p:nvPr>
        </p:nvSpPr>
        <p:spPr>
          <a:xfrm>
            <a:off x="311700" y="2480550"/>
            <a:ext cx="6745800" cy="24459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Live Demonstration and Summary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6" name="Shape 186"/>
        <p:cNvGrpSpPr/>
        <p:nvPr/>
      </p:nvGrpSpPr>
      <p:grpSpPr>
        <a:xfrm>
          <a:off x="0" y="0"/>
          <a:ext cx="0" cy="0"/>
          <a:chOff x="0" y="0"/>
          <a:chExt cx="0" cy="0"/>
        </a:xfrm>
      </p:grpSpPr>
      <p:sp>
        <p:nvSpPr>
          <p:cNvPr id="187" name="Google Shape;187;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Wizard of Oz Techniques &amp; Hardcoding</a:t>
            </a:r>
            <a:endParaRPr/>
          </a:p>
        </p:txBody>
      </p:sp>
      <p:sp>
        <p:nvSpPr>
          <p:cNvPr id="188" name="Google Shape;188;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only Wizard of Oz techniques we used involved hardcoding the Map/Location features and Messages.</a:t>
            </a:r>
            <a:endParaRPr/>
          </a:p>
          <a:p>
            <a:pPr indent="0" lvl="0" marL="0" rtl="0" algn="l">
              <a:spcBef>
                <a:spcPts val="1200"/>
              </a:spcBef>
              <a:spcAft>
                <a:spcPts val="1200"/>
              </a:spcAft>
              <a:buNone/>
            </a:pPr>
            <a:r>
              <a:rPr lang="en"/>
              <a:t>Hardcoding: The user location and map were hardcoded to replicate our tracking functionality. Messages were hardcoded in to show design and function.</a:t>
            </a:r>
            <a:endParaRPr/>
          </a:p>
        </p:txBody>
      </p:sp>
      <p:pic>
        <p:nvPicPr>
          <p:cNvPr id="189" name="Google Shape;189;p31"/>
          <p:cNvPicPr preferRelativeResize="0"/>
          <p:nvPr/>
        </p:nvPicPr>
        <p:blipFill>
          <a:blip r:embed="rId3">
            <a:alphaModFix/>
          </a:blip>
          <a:stretch>
            <a:fillRect/>
          </a:stretch>
        </p:blipFill>
        <p:spPr>
          <a:xfrm>
            <a:off x="3421425" y="2792850"/>
            <a:ext cx="1150575" cy="2306401"/>
          </a:xfrm>
          <a:prstGeom prst="rect">
            <a:avLst/>
          </a:prstGeom>
          <a:noFill/>
          <a:ln>
            <a:noFill/>
          </a:ln>
        </p:spPr>
      </p:pic>
      <p:pic>
        <p:nvPicPr>
          <p:cNvPr id="190" name="Google Shape;190;p31"/>
          <p:cNvPicPr preferRelativeResize="0"/>
          <p:nvPr/>
        </p:nvPicPr>
        <p:blipFill>
          <a:blip r:embed="rId4">
            <a:alphaModFix/>
          </a:blip>
          <a:stretch>
            <a:fillRect/>
          </a:stretch>
        </p:blipFill>
        <p:spPr>
          <a:xfrm>
            <a:off x="4761825" y="2792850"/>
            <a:ext cx="1288092" cy="2306401"/>
          </a:xfrm>
          <a:prstGeom prst="rect">
            <a:avLst/>
          </a:prstGeom>
          <a:noFill/>
          <a:ln>
            <a:noFill/>
          </a:ln>
        </p:spPr>
      </p:pic>
      <p:pic>
        <p:nvPicPr>
          <p:cNvPr id="191" name="Google Shape;191;p31"/>
          <p:cNvPicPr preferRelativeResize="0"/>
          <p:nvPr/>
        </p:nvPicPr>
        <p:blipFill>
          <a:blip r:embed="rId5">
            <a:alphaModFix/>
          </a:blip>
          <a:stretch>
            <a:fillRect/>
          </a:stretch>
        </p:blipFill>
        <p:spPr>
          <a:xfrm>
            <a:off x="2103800" y="2815663"/>
            <a:ext cx="1127792" cy="22607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People</a:t>
            </a:r>
            <a:endParaRPr/>
          </a:p>
        </p:txBody>
      </p:sp>
      <p:pic>
        <p:nvPicPr>
          <p:cNvPr id="64" name="Google Shape;64;p14"/>
          <p:cNvPicPr preferRelativeResize="0"/>
          <p:nvPr/>
        </p:nvPicPr>
        <p:blipFill rotWithShape="1">
          <a:blip r:embed="rId3">
            <a:alphaModFix/>
          </a:blip>
          <a:srcRect b="0" l="0" r="0" t="0"/>
          <a:stretch/>
        </p:blipFill>
        <p:spPr>
          <a:xfrm>
            <a:off x="1177025" y="1320200"/>
            <a:ext cx="2086800" cy="2086800"/>
          </a:xfrm>
          <a:prstGeom prst="ellipse">
            <a:avLst/>
          </a:prstGeom>
          <a:noFill/>
          <a:ln>
            <a:noFill/>
          </a:ln>
        </p:spPr>
      </p:pic>
      <p:pic>
        <p:nvPicPr>
          <p:cNvPr id="65" name="Google Shape;65;p14"/>
          <p:cNvPicPr preferRelativeResize="0"/>
          <p:nvPr/>
        </p:nvPicPr>
        <p:blipFill rotWithShape="1">
          <a:blip r:embed="rId4">
            <a:alphaModFix/>
          </a:blip>
          <a:srcRect b="0" l="0" r="0" t="0"/>
          <a:stretch/>
        </p:blipFill>
        <p:spPr>
          <a:xfrm>
            <a:off x="3552400" y="1320200"/>
            <a:ext cx="2086800" cy="2086800"/>
          </a:xfrm>
          <a:prstGeom prst="ellipse">
            <a:avLst/>
          </a:prstGeom>
          <a:noFill/>
          <a:ln>
            <a:noFill/>
          </a:ln>
        </p:spPr>
      </p:pic>
      <p:pic>
        <p:nvPicPr>
          <p:cNvPr id="66" name="Google Shape;66;p14"/>
          <p:cNvPicPr preferRelativeResize="0"/>
          <p:nvPr/>
        </p:nvPicPr>
        <p:blipFill rotWithShape="1">
          <a:blip r:embed="rId5">
            <a:alphaModFix/>
          </a:blip>
          <a:srcRect b="0" l="0" r="0" t="0"/>
          <a:stretch/>
        </p:blipFill>
        <p:spPr>
          <a:xfrm>
            <a:off x="5927775" y="1320200"/>
            <a:ext cx="2086800" cy="2086800"/>
          </a:xfrm>
          <a:prstGeom prst="ellipse">
            <a:avLst/>
          </a:prstGeom>
          <a:noFill/>
          <a:ln>
            <a:noFill/>
          </a:ln>
        </p:spPr>
      </p:pic>
      <p:sp>
        <p:nvSpPr>
          <p:cNvPr id="67" name="Google Shape;67;p14"/>
          <p:cNvSpPr txBox="1"/>
          <p:nvPr/>
        </p:nvSpPr>
        <p:spPr>
          <a:xfrm>
            <a:off x="1342373" y="3362573"/>
            <a:ext cx="1756200" cy="8973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lang="en" sz="2400">
                <a:solidFill>
                  <a:srgbClr val="2C3E50"/>
                </a:solidFill>
                <a:latin typeface="Proxima Nova"/>
                <a:ea typeface="Proxima Nova"/>
                <a:cs typeface="Proxima Nova"/>
                <a:sym typeface="Proxima Nova"/>
              </a:rPr>
              <a:t>Nick M.</a:t>
            </a:r>
            <a:endParaRPr sz="2400">
              <a:solidFill>
                <a:srgbClr val="2C3E50"/>
              </a:solidFill>
              <a:latin typeface="Proxima Nova"/>
              <a:ea typeface="Proxima Nova"/>
              <a:cs typeface="Proxima Nova"/>
              <a:sym typeface="Proxima Nova"/>
            </a:endParaRPr>
          </a:p>
          <a:p>
            <a:pPr indent="0" lvl="0" marL="0" rtl="0" algn="ctr">
              <a:spcBef>
                <a:spcPts val="600"/>
              </a:spcBef>
              <a:spcAft>
                <a:spcPts val="0"/>
              </a:spcAft>
              <a:buNone/>
            </a:pPr>
            <a:r>
              <a:rPr lang="en" sz="1200">
                <a:solidFill>
                  <a:srgbClr val="2C3E50"/>
                </a:solidFill>
                <a:latin typeface="Proxima Nova"/>
                <a:ea typeface="Proxima Nova"/>
                <a:cs typeface="Proxima Nova"/>
                <a:sym typeface="Proxima Nova"/>
              </a:rPr>
              <a:t>Developer/Designer</a:t>
            </a:r>
            <a:endParaRPr sz="1200">
              <a:solidFill>
                <a:srgbClr val="2C3E50"/>
              </a:solidFill>
              <a:latin typeface="Proxima Nova"/>
              <a:ea typeface="Proxima Nova"/>
              <a:cs typeface="Proxima Nova"/>
              <a:sym typeface="Proxima Nova"/>
            </a:endParaRPr>
          </a:p>
        </p:txBody>
      </p:sp>
      <p:sp>
        <p:nvSpPr>
          <p:cNvPr id="68" name="Google Shape;68;p14"/>
          <p:cNvSpPr txBox="1"/>
          <p:nvPr/>
        </p:nvSpPr>
        <p:spPr>
          <a:xfrm>
            <a:off x="3778331" y="3362573"/>
            <a:ext cx="1756200" cy="8973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lang="en" sz="2400">
                <a:solidFill>
                  <a:srgbClr val="2C3E50"/>
                </a:solidFill>
                <a:latin typeface="Proxima Nova"/>
                <a:ea typeface="Proxima Nova"/>
                <a:cs typeface="Proxima Nova"/>
                <a:sym typeface="Proxima Nova"/>
              </a:rPr>
              <a:t>Dylan P.</a:t>
            </a:r>
            <a:endParaRPr sz="2400">
              <a:solidFill>
                <a:srgbClr val="2C3E50"/>
              </a:solidFill>
              <a:latin typeface="Proxima Nova"/>
              <a:ea typeface="Proxima Nova"/>
              <a:cs typeface="Proxima Nova"/>
              <a:sym typeface="Proxima Nova"/>
            </a:endParaRPr>
          </a:p>
          <a:p>
            <a:pPr indent="0" lvl="0" marL="0" rtl="0" algn="ctr">
              <a:spcBef>
                <a:spcPts val="600"/>
              </a:spcBef>
              <a:spcAft>
                <a:spcPts val="0"/>
              </a:spcAft>
              <a:buNone/>
            </a:pPr>
            <a:r>
              <a:rPr lang="en" sz="1200">
                <a:solidFill>
                  <a:srgbClr val="2C3E50"/>
                </a:solidFill>
                <a:latin typeface="Proxima Nova"/>
                <a:ea typeface="Proxima Nova"/>
                <a:cs typeface="Proxima Nova"/>
                <a:sym typeface="Proxima Nova"/>
              </a:rPr>
              <a:t>Developer/Designer</a:t>
            </a:r>
            <a:endParaRPr sz="1200">
              <a:solidFill>
                <a:srgbClr val="2C3E50"/>
              </a:solidFill>
              <a:latin typeface="Proxima Nova"/>
              <a:ea typeface="Proxima Nova"/>
              <a:cs typeface="Proxima Nova"/>
              <a:sym typeface="Proxima Nova"/>
            </a:endParaRPr>
          </a:p>
        </p:txBody>
      </p:sp>
      <p:sp>
        <p:nvSpPr>
          <p:cNvPr id="69" name="Google Shape;69;p14"/>
          <p:cNvSpPr txBox="1"/>
          <p:nvPr/>
        </p:nvSpPr>
        <p:spPr>
          <a:xfrm>
            <a:off x="5927775" y="3362573"/>
            <a:ext cx="2086800" cy="8973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lang="en" sz="2400">
                <a:solidFill>
                  <a:srgbClr val="2C3E50"/>
                </a:solidFill>
                <a:latin typeface="Proxima Nova"/>
                <a:ea typeface="Proxima Nova"/>
                <a:cs typeface="Proxima Nova"/>
                <a:sym typeface="Proxima Nova"/>
              </a:rPr>
              <a:t>Caroline F.</a:t>
            </a:r>
            <a:endParaRPr sz="2400">
              <a:solidFill>
                <a:srgbClr val="2C3E50"/>
              </a:solidFill>
              <a:latin typeface="Proxima Nova"/>
              <a:ea typeface="Proxima Nova"/>
              <a:cs typeface="Proxima Nova"/>
              <a:sym typeface="Proxima Nova"/>
            </a:endParaRPr>
          </a:p>
          <a:p>
            <a:pPr indent="0" lvl="0" marL="0" rtl="0" algn="ctr">
              <a:spcBef>
                <a:spcPts val="600"/>
              </a:spcBef>
              <a:spcAft>
                <a:spcPts val="0"/>
              </a:spcAft>
              <a:buNone/>
            </a:pPr>
            <a:r>
              <a:rPr lang="en" sz="1200">
                <a:solidFill>
                  <a:srgbClr val="2C3E50"/>
                </a:solidFill>
                <a:latin typeface="Proxima Nova"/>
                <a:ea typeface="Proxima Nova"/>
                <a:cs typeface="Proxima Nova"/>
                <a:sym typeface="Proxima Nova"/>
              </a:rPr>
              <a:t>Product Manager</a:t>
            </a:r>
            <a:endParaRPr sz="1200">
              <a:solidFill>
                <a:srgbClr val="2C3E50"/>
              </a:solidFill>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5" name="Shape 195"/>
        <p:cNvGrpSpPr/>
        <p:nvPr/>
      </p:nvGrpSpPr>
      <p:grpSpPr>
        <a:xfrm>
          <a:off x="0" y="0"/>
          <a:ext cx="0" cy="0"/>
          <a:chOff x="0" y="0"/>
          <a:chExt cx="0" cy="0"/>
        </a:xfrm>
      </p:grpSpPr>
      <p:sp>
        <p:nvSpPr>
          <p:cNvPr id="196" name="Google Shape;196;p32"/>
          <p:cNvSpPr txBox="1"/>
          <p:nvPr>
            <p:ph type="title"/>
          </p:nvPr>
        </p:nvSpPr>
        <p:spPr>
          <a:xfrm>
            <a:off x="311700" y="170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Appendix: Other Prototype Screenshots</a:t>
            </a:r>
            <a:endParaRPr/>
          </a:p>
        </p:txBody>
      </p:sp>
      <p:pic>
        <p:nvPicPr>
          <p:cNvPr id="197" name="Google Shape;197;p32"/>
          <p:cNvPicPr preferRelativeResize="0"/>
          <p:nvPr/>
        </p:nvPicPr>
        <p:blipFill>
          <a:blip r:embed="rId3">
            <a:alphaModFix/>
          </a:blip>
          <a:stretch>
            <a:fillRect/>
          </a:stretch>
        </p:blipFill>
        <p:spPr>
          <a:xfrm>
            <a:off x="144075" y="978750"/>
            <a:ext cx="1906106" cy="3820975"/>
          </a:xfrm>
          <a:prstGeom prst="rect">
            <a:avLst/>
          </a:prstGeom>
          <a:noFill/>
          <a:ln>
            <a:noFill/>
          </a:ln>
        </p:spPr>
      </p:pic>
      <p:pic>
        <p:nvPicPr>
          <p:cNvPr id="198" name="Google Shape;198;p32"/>
          <p:cNvPicPr preferRelativeResize="0"/>
          <p:nvPr/>
        </p:nvPicPr>
        <p:blipFill>
          <a:blip r:embed="rId4">
            <a:alphaModFix/>
          </a:blip>
          <a:stretch>
            <a:fillRect/>
          </a:stretch>
        </p:blipFill>
        <p:spPr>
          <a:xfrm>
            <a:off x="2210906" y="978750"/>
            <a:ext cx="1906106" cy="3820975"/>
          </a:xfrm>
          <a:prstGeom prst="rect">
            <a:avLst/>
          </a:prstGeom>
          <a:noFill/>
          <a:ln>
            <a:noFill/>
          </a:ln>
        </p:spPr>
      </p:pic>
      <p:pic>
        <p:nvPicPr>
          <p:cNvPr id="199" name="Google Shape;199;p32"/>
          <p:cNvPicPr preferRelativeResize="0"/>
          <p:nvPr/>
        </p:nvPicPr>
        <p:blipFill>
          <a:blip r:embed="rId5">
            <a:alphaModFix/>
          </a:blip>
          <a:stretch>
            <a:fillRect/>
          </a:stretch>
        </p:blipFill>
        <p:spPr>
          <a:xfrm>
            <a:off x="4352612" y="978750"/>
            <a:ext cx="2133962" cy="3820975"/>
          </a:xfrm>
          <a:prstGeom prst="rect">
            <a:avLst/>
          </a:prstGeom>
          <a:noFill/>
          <a:ln>
            <a:noFill/>
          </a:ln>
        </p:spPr>
      </p:pic>
      <p:pic>
        <p:nvPicPr>
          <p:cNvPr id="200" name="Google Shape;200;p32"/>
          <p:cNvPicPr preferRelativeResize="0"/>
          <p:nvPr/>
        </p:nvPicPr>
        <p:blipFill>
          <a:blip r:embed="rId6">
            <a:alphaModFix/>
          </a:blip>
          <a:stretch>
            <a:fillRect/>
          </a:stretch>
        </p:blipFill>
        <p:spPr>
          <a:xfrm>
            <a:off x="6486574" y="978750"/>
            <a:ext cx="1906106" cy="3820975"/>
          </a:xfrm>
          <a:prstGeom prst="rect">
            <a:avLst/>
          </a:prstGeom>
          <a:noFill/>
          <a:ln>
            <a:noFill/>
          </a:ln>
        </p:spPr>
      </p:pic>
      <p:sp>
        <p:nvSpPr>
          <p:cNvPr id="201" name="Google Shape;201;p32"/>
          <p:cNvSpPr txBox="1"/>
          <p:nvPr/>
        </p:nvSpPr>
        <p:spPr>
          <a:xfrm>
            <a:off x="666625" y="4743300"/>
            <a:ext cx="86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Settings</a:t>
            </a:r>
            <a:endParaRPr>
              <a:latin typeface="Proxima Nova"/>
              <a:ea typeface="Proxima Nova"/>
              <a:cs typeface="Proxima Nova"/>
              <a:sym typeface="Proxima Nova"/>
            </a:endParaRPr>
          </a:p>
        </p:txBody>
      </p:sp>
      <p:sp>
        <p:nvSpPr>
          <p:cNvPr id="202" name="Google Shape;202;p32"/>
          <p:cNvSpPr txBox="1"/>
          <p:nvPr/>
        </p:nvSpPr>
        <p:spPr>
          <a:xfrm>
            <a:off x="2661388" y="4743300"/>
            <a:ext cx="108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Messages</a:t>
            </a:r>
            <a:endParaRPr>
              <a:latin typeface="Proxima Nova"/>
              <a:ea typeface="Proxima Nova"/>
              <a:cs typeface="Proxima Nova"/>
              <a:sym typeface="Proxima Nova"/>
            </a:endParaRPr>
          </a:p>
        </p:txBody>
      </p:sp>
      <p:sp>
        <p:nvSpPr>
          <p:cNvPr id="203" name="Google Shape;203;p32"/>
          <p:cNvSpPr txBox="1"/>
          <p:nvPr/>
        </p:nvSpPr>
        <p:spPr>
          <a:xfrm>
            <a:off x="4800287" y="4708200"/>
            <a:ext cx="112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Group Chat</a:t>
            </a:r>
            <a:endParaRPr>
              <a:latin typeface="Proxima Nova"/>
              <a:ea typeface="Proxima Nova"/>
              <a:cs typeface="Proxima Nova"/>
              <a:sym typeface="Proxima Nova"/>
            </a:endParaRPr>
          </a:p>
        </p:txBody>
      </p:sp>
      <p:sp>
        <p:nvSpPr>
          <p:cNvPr id="204" name="Google Shape;204;p32"/>
          <p:cNvSpPr txBox="1"/>
          <p:nvPr/>
        </p:nvSpPr>
        <p:spPr>
          <a:xfrm>
            <a:off x="6604350" y="4743300"/>
            <a:ext cx="173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Profile &amp; Progress</a:t>
            </a:r>
            <a:endParaRPr>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8" name="Shape 208"/>
        <p:cNvGrpSpPr/>
        <p:nvPr/>
      </p:nvGrpSpPr>
      <p:grpSpPr>
        <a:xfrm>
          <a:off x="0" y="0"/>
          <a:ext cx="0" cy="0"/>
          <a:chOff x="0" y="0"/>
          <a:chExt cx="0" cy="0"/>
        </a:xfrm>
      </p:grpSpPr>
      <p:sp>
        <p:nvSpPr>
          <p:cNvPr id="209" name="Google Shape;209;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Appendix</a:t>
            </a:r>
            <a:endParaRPr/>
          </a:p>
        </p:txBody>
      </p:sp>
      <p:sp>
        <p:nvSpPr>
          <p:cNvPr id="210" name="Google Shape;210;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800"/>
              </a:spcBef>
              <a:spcAft>
                <a:spcPts val="0"/>
              </a:spcAft>
              <a:buNone/>
            </a:pPr>
            <a:r>
              <a:rPr lang="en" sz="1600">
                <a:solidFill>
                  <a:srgbClr val="000000"/>
                </a:solidFill>
                <a:latin typeface="Arial"/>
                <a:ea typeface="Arial"/>
                <a:cs typeface="Arial"/>
                <a:sym typeface="Arial"/>
              </a:rPr>
              <a:t>Medium-fi prototype link</a:t>
            </a:r>
            <a:endParaRPr sz="1600">
              <a:solidFill>
                <a:srgbClr val="000000"/>
              </a:solidFill>
              <a:latin typeface="Arial"/>
              <a:ea typeface="Arial"/>
              <a:cs typeface="Arial"/>
              <a:sym typeface="Arial"/>
            </a:endParaRPr>
          </a:p>
          <a:p>
            <a:pPr indent="0" lvl="0" marL="0" rtl="0" algn="l">
              <a:spcBef>
                <a:spcPts val="600"/>
              </a:spcBef>
              <a:spcAft>
                <a:spcPts val="0"/>
              </a:spcAft>
              <a:buNone/>
            </a:pPr>
            <a:r>
              <a:rPr lang="en" sz="1100">
                <a:solidFill>
                  <a:srgbClr val="000000"/>
                </a:solidFill>
                <a:latin typeface="Arial"/>
                <a:ea typeface="Arial"/>
                <a:cs typeface="Arial"/>
                <a:sym typeface="Arial"/>
              </a:rPr>
              <a:t>Figma in application presentation mode: </a:t>
            </a:r>
            <a:r>
              <a:rPr lang="en" sz="1100" u="sng">
                <a:solidFill>
                  <a:srgbClr val="1155CC"/>
                </a:solidFill>
                <a:latin typeface="Arial"/>
                <a:ea typeface="Arial"/>
                <a:cs typeface="Arial"/>
                <a:sym typeface="Arial"/>
                <a:hlinkClick r:id="rId3">
                  <a:extLst>
                    <a:ext uri="{A12FA001-AC4F-418D-AE19-62706E023703}">
                      <ahyp:hlinkClr val="tx"/>
                    </a:ext>
                  </a:extLst>
                </a:hlinkClick>
              </a:rPr>
              <a:t>https://www.figma.com/proto/3clRPZwJQ9btxqjFdXxltL/Fitcoin%3A-Medium-Fi-Prototype?node-id=1%3A9&amp;scaling=min-zoom</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Figma in map mode: </a:t>
            </a:r>
            <a:r>
              <a:rPr lang="en" sz="1100" u="sng">
                <a:solidFill>
                  <a:srgbClr val="1155CC"/>
                </a:solidFill>
                <a:latin typeface="Arial"/>
                <a:ea typeface="Arial"/>
                <a:cs typeface="Arial"/>
                <a:sym typeface="Arial"/>
                <a:hlinkClick r:id="rId4">
                  <a:extLst>
                    <a:ext uri="{A12FA001-AC4F-418D-AE19-62706E023703}">
                      <ahyp:hlinkClr val="tx"/>
                    </a:ext>
                  </a:extLst>
                </a:hlinkClick>
              </a:rPr>
              <a:t>https://www.figma.com/file/3clRPZwJQ9btxqjFdXxltL/Fitcoin-Medium-Fi-Prototype?node-id=0%3A1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idx="1" type="body"/>
          </p:nvPr>
        </p:nvSpPr>
        <p:spPr>
          <a:xfrm>
            <a:off x="311700" y="287950"/>
            <a:ext cx="8520600" cy="5419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2700">
                <a:solidFill>
                  <a:schemeClr val="accent3"/>
                </a:solidFill>
                <a:latin typeface="Alfa Slab One"/>
                <a:ea typeface="Alfa Slab One"/>
                <a:cs typeface="Alfa Slab One"/>
                <a:sym typeface="Alfa Slab One"/>
              </a:rPr>
              <a:t>Value Proposition: </a:t>
            </a:r>
            <a:endParaRPr sz="2700">
              <a:solidFill>
                <a:schemeClr val="accent3"/>
              </a:solidFill>
              <a:latin typeface="Alfa Slab One"/>
              <a:ea typeface="Alfa Slab One"/>
              <a:cs typeface="Alfa Slab One"/>
              <a:sym typeface="Alfa Slab One"/>
            </a:endParaRPr>
          </a:p>
          <a:p>
            <a:pPr indent="0" lvl="0" marL="0" rtl="0" algn="l">
              <a:lnSpc>
                <a:spcPct val="100000"/>
              </a:lnSpc>
              <a:spcBef>
                <a:spcPts val="1200"/>
              </a:spcBef>
              <a:spcAft>
                <a:spcPts val="0"/>
              </a:spcAft>
              <a:buNone/>
            </a:pPr>
            <a:r>
              <a:rPr lang="en"/>
              <a:t>Fun Fitness for All!</a:t>
            </a:r>
            <a:endParaRPr/>
          </a:p>
          <a:p>
            <a:pPr indent="0" lvl="0" marL="0" rtl="0" algn="l">
              <a:lnSpc>
                <a:spcPct val="100000"/>
              </a:lnSpc>
              <a:spcBef>
                <a:spcPts val="1200"/>
              </a:spcBef>
              <a:spcAft>
                <a:spcPts val="0"/>
              </a:spcAft>
              <a:buNone/>
            </a:pPr>
            <a:r>
              <a:t/>
            </a:r>
            <a:endParaRPr sz="1000"/>
          </a:p>
          <a:p>
            <a:pPr indent="0" lvl="0" marL="0" rtl="0" algn="l">
              <a:lnSpc>
                <a:spcPct val="100000"/>
              </a:lnSpc>
              <a:spcBef>
                <a:spcPts val="1200"/>
              </a:spcBef>
              <a:spcAft>
                <a:spcPts val="0"/>
              </a:spcAft>
              <a:buNone/>
            </a:pPr>
            <a:r>
              <a:rPr lang="en" sz="2700">
                <a:solidFill>
                  <a:schemeClr val="accent3"/>
                </a:solidFill>
                <a:latin typeface="Alfa Slab One"/>
                <a:ea typeface="Alfa Slab One"/>
                <a:cs typeface="Alfa Slab One"/>
                <a:sym typeface="Alfa Slab One"/>
              </a:rPr>
              <a:t>Problem:</a:t>
            </a:r>
            <a:endParaRPr sz="2700">
              <a:solidFill>
                <a:schemeClr val="accent3"/>
              </a:solidFill>
              <a:latin typeface="Alfa Slab One"/>
              <a:ea typeface="Alfa Slab One"/>
              <a:cs typeface="Alfa Slab One"/>
              <a:sym typeface="Alfa Slab One"/>
            </a:endParaRPr>
          </a:p>
          <a:p>
            <a:pPr indent="0" lvl="0" marL="0" rtl="0" algn="l">
              <a:lnSpc>
                <a:spcPct val="100000"/>
              </a:lnSpc>
              <a:spcBef>
                <a:spcPts val="1200"/>
              </a:spcBef>
              <a:spcAft>
                <a:spcPts val="0"/>
              </a:spcAft>
              <a:buNone/>
            </a:pPr>
            <a:r>
              <a:rPr lang="en"/>
              <a:t>People can’t sustain their healthy exercise habits. Unmotivated by arbitrary health goals, people find exercise monotonous and chore-like. </a:t>
            </a:r>
            <a:endParaRPr/>
          </a:p>
          <a:p>
            <a:pPr indent="0" lvl="0" marL="0" rtl="0" algn="l">
              <a:lnSpc>
                <a:spcPct val="100000"/>
              </a:lnSpc>
              <a:spcBef>
                <a:spcPts val="1200"/>
              </a:spcBef>
              <a:spcAft>
                <a:spcPts val="0"/>
              </a:spcAft>
              <a:buNone/>
            </a:pPr>
            <a:r>
              <a:t/>
            </a:r>
            <a:endParaRPr/>
          </a:p>
          <a:p>
            <a:pPr indent="0" lvl="0" marL="0" rtl="0" algn="l">
              <a:lnSpc>
                <a:spcPct val="100000"/>
              </a:lnSpc>
              <a:spcBef>
                <a:spcPts val="0"/>
              </a:spcBef>
              <a:spcAft>
                <a:spcPts val="0"/>
              </a:spcAft>
              <a:buNone/>
            </a:pPr>
            <a:r>
              <a:rPr lang="en" sz="2700">
                <a:solidFill>
                  <a:schemeClr val="accent3"/>
                </a:solidFill>
                <a:latin typeface="Alfa Slab One"/>
                <a:ea typeface="Alfa Slab One"/>
                <a:cs typeface="Alfa Slab One"/>
                <a:sym typeface="Alfa Slab One"/>
              </a:rPr>
              <a:t>Solution:</a:t>
            </a:r>
            <a:endParaRPr sz="2700">
              <a:solidFill>
                <a:schemeClr val="accent3"/>
              </a:solidFill>
              <a:latin typeface="Alfa Slab One"/>
              <a:ea typeface="Alfa Slab One"/>
              <a:cs typeface="Alfa Slab One"/>
              <a:sym typeface="Alfa Slab One"/>
            </a:endParaRPr>
          </a:p>
          <a:p>
            <a:pPr indent="0" lvl="0" marL="0" rtl="0" algn="l">
              <a:lnSpc>
                <a:spcPct val="100000"/>
              </a:lnSpc>
              <a:spcBef>
                <a:spcPts val="0"/>
              </a:spcBef>
              <a:spcAft>
                <a:spcPts val="0"/>
              </a:spcAft>
              <a:buNone/>
            </a:pPr>
            <a:r>
              <a:t/>
            </a:r>
            <a:endParaRPr>
              <a:solidFill>
                <a:schemeClr val="accent3"/>
              </a:solidFill>
              <a:latin typeface="Alfa Slab One"/>
              <a:ea typeface="Alfa Slab One"/>
              <a:cs typeface="Alfa Slab One"/>
              <a:sym typeface="Alfa Slab One"/>
            </a:endParaRPr>
          </a:p>
          <a:p>
            <a:pPr indent="0" lvl="0" marL="0" rtl="0" algn="l">
              <a:lnSpc>
                <a:spcPct val="100000"/>
              </a:lnSpc>
              <a:spcBef>
                <a:spcPts val="0"/>
              </a:spcBef>
              <a:spcAft>
                <a:spcPts val="0"/>
              </a:spcAft>
              <a:buNone/>
            </a:pPr>
            <a:r>
              <a:rPr lang="en"/>
              <a:t>Our solution is to gamify fitness so it’s accessible and sustainable for all people by providing communities and fun activities.</a:t>
            </a:r>
            <a:endParaRPr/>
          </a:p>
          <a:p>
            <a:pPr indent="0" lvl="0" marL="0" rtl="0" algn="l">
              <a:lnSpc>
                <a:spcPct val="100000"/>
              </a:lnSpc>
              <a:spcBef>
                <a:spcPts val="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Talk Overview</a:t>
            </a:r>
            <a:endParaRPr/>
          </a:p>
        </p:txBody>
      </p:sp>
      <p:sp>
        <p:nvSpPr>
          <p:cNvPr id="80" name="Google Shape;80;p16"/>
          <p:cNvSpPr txBox="1"/>
          <p:nvPr>
            <p:ph idx="1" type="body"/>
          </p:nvPr>
        </p:nvSpPr>
        <p:spPr>
          <a:xfrm>
            <a:off x="311700" y="1310550"/>
            <a:ext cx="8520600" cy="3416400"/>
          </a:xfrm>
          <a:prstGeom prst="rect">
            <a:avLst/>
          </a:prstGeom>
        </p:spPr>
        <p:txBody>
          <a:bodyPr anchorCtr="0" anchor="t" bIns="91425" lIns="91425" spcFirstLastPara="1" rIns="91425" wrap="square" tIns="91425">
            <a:normAutofit/>
          </a:bodyPr>
          <a:lstStyle/>
          <a:p>
            <a:pPr indent="-381000" lvl="0" marL="457200" rtl="0" algn="l">
              <a:lnSpc>
                <a:spcPct val="200000"/>
              </a:lnSpc>
              <a:spcBef>
                <a:spcPts val="0"/>
              </a:spcBef>
              <a:spcAft>
                <a:spcPts val="0"/>
              </a:spcAft>
              <a:buClr>
                <a:schemeClr val="dk1"/>
              </a:buClr>
              <a:buSzPts val="2400"/>
              <a:buChar char="●"/>
            </a:pPr>
            <a:r>
              <a:rPr b="1" lang="en" sz="2400">
                <a:solidFill>
                  <a:schemeClr val="dk1"/>
                </a:solidFill>
              </a:rPr>
              <a:t>Heuristic</a:t>
            </a:r>
            <a:r>
              <a:rPr b="1" lang="en" sz="2400">
                <a:solidFill>
                  <a:schemeClr val="dk1"/>
                </a:solidFill>
              </a:rPr>
              <a:t> Evaluation + </a:t>
            </a:r>
            <a:r>
              <a:rPr b="1" lang="en" sz="2400">
                <a:solidFill>
                  <a:schemeClr val="dk1"/>
                </a:solidFill>
              </a:rPr>
              <a:t>Revised Design</a:t>
            </a:r>
            <a:endParaRPr b="1" sz="2400">
              <a:solidFill>
                <a:schemeClr val="dk1"/>
              </a:solidFill>
            </a:endParaRPr>
          </a:p>
          <a:p>
            <a:pPr indent="-381000" lvl="0" marL="457200" rtl="0" algn="l">
              <a:lnSpc>
                <a:spcPct val="200000"/>
              </a:lnSpc>
              <a:spcBef>
                <a:spcPts val="0"/>
              </a:spcBef>
              <a:spcAft>
                <a:spcPts val="0"/>
              </a:spcAft>
              <a:buClr>
                <a:schemeClr val="dk1"/>
              </a:buClr>
              <a:buSzPts val="2400"/>
              <a:buChar char="●"/>
            </a:pPr>
            <a:r>
              <a:rPr b="1" lang="en" sz="2400">
                <a:solidFill>
                  <a:schemeClr val="dk1"/>
                </a:solidFill>
              </a:rPr>
              <a:t>Hi-Fi Prototype</a:t>
            </a:r>
            <a:endParaRPr b="1" sz="24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4000"/>
              <a:t>Heuristic</a:t>
            </a:r>
            <a:r>
              <a:rPr lang="en" sz="4000"/>
              <a:t> Evaluation and Revisions</a:t>
            </a:r>
            <a:endParaRPr sz="4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359125"/>
            <a:ext cx="8751300" cy="74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Major Revisions 1</a:t>
            </a:r>
            <a:endParaRPr sz="2700"/>
          </a:p>
        </p:txBody>
      </p:sp>
      <p:sp>
        <p:nvSpPr>
          <p:cNvPr id="91" name="Google Shape;91;p18"/>
          <p:cNvSpPr txBox="1"/>
          <p:nvPr>
            <p:ph idx="1" type="body"/>
          </p:nvPr>
        </p:nvSpPr>
        <p:spPr>
          <a:xfrm>
            <a:off x="258000" y="1152475"/>
            <a:ext cx="3999900" cy="2036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u="sng"/>
              <a:t>Heuristic Evaluation Result</a:t>
            </a:r>
            <a:endParaRPr u="sng"/>
          </a:p>
          <a:p>
            <a:pPr indent="-317500" lvl="0" marL="457200" rtl="0" algn="l">
              <a:lnSpc>
                <a:spcPct val="100000"/>
              </a:lnSpc>
              <a:spcBef>
                <a:spcPts val="1200"/>
              </a:spcBef>
              <a:spcAft>
                <a:spcPts val="0"/>
              </a:spcAft>
              <a:buSzPts val="1400"/>
              <a:buFont typeface="Source Sans Pro"/>
              <a:buAutoNum type="arabicPeriod"/>
            </a:pPr>
            <a:r>
              <a:rPr lang="en">
                <a:latin typeface="Source Sans Pro"/>
                <a:ea typeface="Source Sans Pro"/>
                <a:cs typeface="Source Sans Pro"/>
                <a:sym typeface="Source Sans Pro"/>
              </a:rPr>
              <a:t>No confirmation of task completion </a:t>
            </a:r>
            <a:endParaRPr>
              <a:latin typeface="Source Sans Pro"/>
              <a:ea typeface="Source Sans Pro"/>
              <a:cs typeface="Source Sans Pro"/>
              <a:sym typeface="Source Sans Pro"/>
            </a:endParaRPr>
          </a:p>
          <a:p>
            <a:pPr indent="-317500" lvl="1" marL="914400" rtl="0" algn="l">
              <a:lnSpc>
                <a:spcPct val="100000"/>
              </a:lnSpc>
              <a:spcBef>
                <a:spcPts val="0"/>
              </a:spcBef>
              <a:spcAft>
                <a:spcPts val="0"/>
              </a:spcAft>
              <a:buSzPts val="1400"/>
              <a:buFont typeface="Source Sans Pro"/>
              <a:buAutoNum type="arabicPeriod"/>
            </a:pPr>
            <a:r>
              <a:rPr lang="en" sz="1400">
                <a:latin typeface="Source Sans Pro"/>
                <a:ea typeface="Source Sans Pro"/>
                <a:cs typeface="Source Sans Pro"/>
                <a:sym typeface="Source Sans Pro"/>
              </a:rPr>
              <a:t>On shop purchase (also optional back button)</a:t>
            </a:r>
            <a:endParaRPr sz="1400">
              <a:latin typeface="Source Sans Pro"/>
              <a:ea typeface="Source Sans Pro"/>
              <a:cs typeface="Source Sans Pro"/>
              <a:sym typeface="Source Sans Pro"/>
            </a:endParaRPr>
          </a:p>
          <a:p>
            <a:pPr indent="-317500" lvl="1" marL="914400" rtl="0" algn="l">
              <a:lnSpc>
                <a:spcPct val="100000"/>
              </a:lnSpc>
              <a:spcBef>
                <a:spcPts val="0"/>
              </a:spcBef>
              <a:spcAft>
                <a:spcPts val="0"/>
              </a:spcAft>
              <a:buSzPts val="1400"/>
              <a:buFont typeface="Source Sans Pro"/>
              <a:buAutoNum type="arabicPeriod"/>
            </a:pPr>
            <a:r>
              <a:rPr lang="en" sz="1400">
                <a:latin typeface="Source Sans Pro"/>
                <a:ea typeface="Source Sans Pro"/>
                <a:cs typeface="Source Sans Pro"/>
                <a:sym typeface="Source Sans Pro"/>
              </a:rPr>
              <a:t>On reaching Fitcoin</a:t>
            </a:r>
            <a:endParaRPr sz="1400">
              <a:latin typeface="Source Sans Pro"/>
              <a:ea typeface="Source Sans Pro"/>
              <a:cs typeface="Source Sans Pro"/>
              <a:sym typeface="Source Sans Pro"/>
            </a:endParaRPr>
          </a:p>
          <a:p>
            <a:pPr indent="-317500" lvl="1" marL="914400" rtl="0" algn="l">
              <a:lnSpc>
                <a:spcPct val="100000"/>
              </a:lnSpc>
              <a:spcBef>
                <a:spcPts val="0"/>
              </a:spcBef>
              <a:spcAft>
                <a:spcPts val="0"/>
              </a:spcAft>
              <a:buSzPts val="1400"/>
              <a:buFont typeface="Source Sans Pro"/>
              <a:buAutoNum type="arabicPeriod"/>
            </a:pPr>
            <a:r>
              <a:rPr lang="en" sz="1400">
                <a:latin typeface="Source Sans Pro"/>
                <a:ea typeface="Source Sans Pro"/>
                <a:cs typeface="Source Sans Pro"/>
                <a:sym typeface="Source Sans Pro"/>
              </a:rPr>
              <a:t>On sending message</a:t>
            </a:r>
            <a:endParaRPr sz="1400">
              <a:latin typeface="Source Sans Pro"/>
              <a:ea typeface="Source Sans Pro"/>
              <a:cs typeface="Source Sans Pro"/>
              <a:sym typeface="Source Sans Pro"/>
            </a:endParaRPr>
          </a:p>
          <a:p>
            <a:pPr indent="0" lvl="0" marL="0" rtl="0" algn="l">
              <a:lnSpc>
                <a:spcPct val="100000"/>
              </a:lnSpc>
              <a:spcBef>
                <a:spcPts val="0"/>
              </a:spcBef>
              <a:spcAft>
                <a:spcPts val="0"/>
              </a:spcAft>
              <a:buNone/>
            </a:pPr>
            <a:r>
              <a:t/>
            </a:r>
            <a:endParaRPr sz="1400">
              <a:latin typeface="Source Sans Pro"/>
              <a:ea typeface="Source Sans Pro"/>
              <a:cs typeface="Source Sans Pro"/>
              <a:sym typeface="Source Sans Pro"/>
            </a:endParaRPr>
          </a:p>
        </p:txBody>
      </p:sp>
      <p:sp>
        <p:nvSpPr>
          <p:cNvPr id="92" name="Google Shape;92;p18"/>
          <p:cNvSpPr txBox="1"/>
          <p:nvPr>
            <p:ph idx="2" type="body"/>
          </p:nvPr>
        </p:nvSpPr>
        <p:spPr>
          <a:xfrm>
            <a:off x="4832400" y="1152475"/>
            <a:ext cx="3999900" cy="24018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en" u="sng"/>
              <a:t>Corresponding Design Revision Decision</a:t>
            </a:r>
            <a:endParaRPr u="sng"/>
          </a:p>
          <a:p>
            <a:pPr indent="0" lvl="0" marL="0" rtl="0" algn="l">
              <a:lnSpc>
                <a:spcPct val="100000"/>
              </a:lnSpc>
              <a:spcBef>
                <a:spcPts val="1200"/>
              </a:spcBef>
              <a:spcAft>
                <a:spcPts val="0"/>
              </a:spcAft>
              <a:buNone/>
            </a:pPr>
            <a:r>
              <a:rPr lang="en"/>
              <a:t>1.1. Confirmation pop-up message implemented in shop that allows confirmation or cancellation of purchase</a:t>
            </a:r>
            <a:endParaRPr/>
          </a:p>
          <a:p>
            <a:pPr indent="0" lvl="0" marL="0" rtl="0" algn="l">
              <a:lnSpc>
                <a:spcPct val="100000"/>
              </a:lnSpc>
              <a:spcBef>
                <a:spcPts val="1200"/>
              </a:spcBef>
              <a:spcAft>
                <a:spcPts val="0"/>
              </a:spcAft>
              <a:buNone/>
            </a:pPr>
            <a:r>
              <a:rPr lang="en"/>
              <a:t>1.2 Messages implemented with </a:t>
            </a:r>
            <a:r>
              <a:rPr lang="en" u="sng">
                <a:solidFill>
                  <a:schemeClr val="hlink"/>
                </a:solidFill>
                <a:hlinkClick r:id="rId3"/>
              </a:rPr>
              <a:t>Gifted Chat</a:t>
            </a:r>
            <a:r>
              <a:rPr lang="en"/>
              <a:t> with hard-coded messages</a:t>
            </a:r>
            <a:endParaRPr/>
          </a:p>
          <a:p>
            <a:pPr indent="0" lvl="0" marL="0" rtl="0" algn="l">
              <a:lnSpc>
                <a:spcPct val="100000"/>
              </a:lnSpc>
              <a:spcBef>
                <a:spcPts val="1200"/>
              </a:spcBef>
              <a:spcAft>
                <a:spcPts val="0"/>
              </a:spcAft>
              <a:buNone/>
            </a:pPr>
            <a:r>
              <a:rPr lang="en"/>
              <a:t>1.3 Map in Progress - Will have interactive coin collection action</a:t>
            </a:r>
            <a:endParaRPr/>
          </a:p>
          <a:p>
            <a:pPr indent="0" lvl="0" marL="0" rtl="0" algn="l">
              <a:lnSpc>
                <a:spcPct val="100000"/>
              </a:lnSpc>
              <a:spcBef>
                <a:spcPts val="1200"/>
              </a:spcBef>
              <a:spcAft>
                <a:spcPts val="1200"/>
              </a:spcAft>
              <a:buNone/>
            </a:pPr>
            <a:r>
              <a:t/>
            </a:r>
            <a:endParaRPr/>
          </a:p>
        </p:txBody>
      </p:sp>
      <p:pic>
        <p:nvPicPr>
          <p:cNvPr id="93" name="Google Shape;93;p18"/>
          <p:cNvPicPr preferRelativeResize="0"/>
          <p:nvPr/>
        </p:nvPicPr>
        <p:blipFill>
          <a:blip r:embed="rId4">
            <a:alphaModFix/>
          </a:blip>
          <a:stretch>
            <a:fillRect/>
          </a:stretch>
        </p:blipFill>
        <p:spPr>
          <a:xfrm>
            <a:off x="121749" y="2880137"/>
            <a:ext cx="1027550" cy="2223876"/>
          </a:xfrm>
          <a:prstGeom prst="rect">
            <a:avLst/>
          </a:prstGeom>
          <a:noFill/>
          <a:ln>
            <a:noFill/>
          </a:ln>
        </p:spPr>
      </p:pic>
      <p:pic>
        <p:nvPicPr>
          <p:cNvPr id="94" name="Google Shape;94;p18"/>
          <p:cNvPicPr preferRelativeResize="0"/>
          <p:nvPr/>
        </p:nvPicPr>
        <p:blipFill>
          <a:blip r:embed="rId5">
            <a:alphaModFix/>
          </a:blip>
          <a:stretch>
            <a:fillRect/>
          </a:stretch>
        </p:blipFill>
        <p:spPr>
          <a:xfrm>
            <a:off x="1149300" y="2880112"/>
            <a:ext cx="1027550" cy="2223903"/>
          </a:xfrm>
          <a:prstGeom prst="rect">
            <a:avLst/>
          </a:prstGeom>
          <a:noFill/>
          <a:ln>
            <a:noFill/>
          </a:ln>
        </p:spPr>
      </p:pic>
      <p:pic>
        <p:nvPicPr>
          <p:cNvPr id="95" name="Google Shape;95;p18"/>
          <p:cNvPicPr preferRelativeResize="0"/>
          <p:nvPr/>
        </p:nvPicPr>
        <p:blipFill>
          <a:blip r:embed="rId6">
            <a:alphaModFix/>
          </a:blip>
          <a:stretch>
            <a:fillRect/>
          </a:stretch>
        </p:blipFill>
        <p:spPr>
          <a:xfrm>
            <a:off x="2560824" y="2880129"/>
            <a:ext cx="1027550" cy="2223885"/>
          </a:xfrm>
          <a:prstGeom prst="rect">
            <a:avLst/>
          </a:prstGeom>
          <a:noFill/>
          <a:ln>
            <a:noFill/>
          </a:ln>
        </p:spPr>
      </p:pic>
      <p:pic>
        <p:nvPicPr>
          <p:cNvPr id="96" name="Google Shape;96;p18"/>
          <p:cNvPicPr preferRelativeResize="0"/>
          <p:nvPr/>
        </p:nvPicPr>
        <p:blipFill>
          <a:blip r:embed="rId7">
            <a:alphaModFix/>
          </a:blip>
          <a:stretch>
            <a:fillRect/>
          </a:stretch>
        </p:blipFill>
        <p:spPr>
          <a:xfrm>
            <a:off x="3588368" y="2880128"/>
            <a:ext cx="1027550" cy="22238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359125"/>
            <a:ext cx="8761800" cy="79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Major Revisions 2</a:t>
            </a:r>
            <a:endParaRPr sz="2700"/>
          </a:p>
        </p:txBody>
      </p:sp>
      <p:sp>
        <p:nvSpPr>
          <p:cNvPr id="102" name="Google Shape;102;p19"/>
          <p:cNvSpPr txBox="1"/>
          <p:nvPr>
            <p:ph idx="1" type="body"/>
          </p:nvPr>
        </p:nvSpPr>
        <p:spPr>
          <a:xfrm>
            <a:off x="258000" y="1152475"/>
            <a:ext cx="3999900" cy="1242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u="sng"/>
              <a:t>Heuristic Evaluation Result</a:t>
            </a:r>
            <a:endParaRPr sz="1400"/>
          </a:p>
          <a:p>
            <a:pPr indent="-317500" lvl="0" marL="457200" rtl="0" algn="l">
              <a:spcBef>
                <a:spcPts val="1200"/>
              </a:spcBef>
              <a:spcAft>
                <a:spcPts val="0"/>
              </a:spcAft>
              <a:buSzPts val="1400"/>
              <a:buAutoNum type="arabicPeriod"/>
            </a:pPr>
            <a:r>
              <a:rPr lang="en"/>
              <a:t>Detailed v</a:t>
            </a:r>
            <a:r>
              <a:rPr lang="en"/>
              <a:t>iews on Map Screen can be cluttered and inconsistent </a:t>
            </a:r>
            <a:endParaRPr/>
          </a:p>
          <a:p>
            <a:pPr indent="0" lvl="0" marL="914400" rtl="0" algn="l">
              <a:spcBef>
                <a:spcPts val="0"/>
              </a:spcBef>
              <a:spcAft>
                <a:spcPts val="0"/>
              </a:spcAft>
              <a:buNone/>
            </a:pPr>
            <a:r>
              <a:t/>
            </a:r>
            <a:endParaRPr/>
          </a:p>
        </p:txBody>
      </p:sp>
      <p:sp>
        <p:nvSpPr>
          <p:cNvPr id="103" name="Google Shape;103;p19"/>
          <p:cNvSpPr txBox="1"/>
          <p:nvPr>
            <p:ph idx="2" type="body"/>
          </p:nvPr>
        </p:nvSpPr>
        <p:spPr>
          <a:xfrm>
            <a:off x="4832400" y="1152475"/>
            <a:ext cx="3999900" cy="1628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t>Design Revision Decision</a:t>
            </a:r>
            <a:endParaRPr/>
          </a:p>
          <a:p>
            <a:pPr indent="0" lvl="0" marL="0" rtl="0" algn="l">
              <a:spcBef>
                <a:spcPts val="1200"/>
              </a:spcBef>
              <a:spcAft>
                <a:spcPts val="1200"/>
              </a:spcAft>
              <a:buNone/>
            </a:pPr>
            <a:r>
              <a:rPr lang="en"/>
              <a:t>1. Map in progress - Working through consistency solutions</a:t>
            </a:r>
            <a:endParaRPr/>
          </a:p>
        </p:txBody>
      </p:sp>
      <p:pic>
        <p:nvPicPr>
          <p:cNvPr id="104" name="Google Shape;104;p19"/>
          <p:cNvPicPr preferRelativeResize="0"/>
          <p:nvPr/>
        </p:nvPicPr>
        <p:blipFill>
          <a:blip r:embed="rId3">
            <a:alphaModFix/>
          </a:blip>
          <a:stretch>
            <a:fillRect/>
          </a:stretch>
        </p:blipFill>
        <p:spPr>
          <a:xfrm>
            <a:off x="4957125" y="2168825"/>
            <a:ext cx="1329799" cy="28780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258000" y="359125"/>
            <a:ext cx="8794200" cy="615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Minor Revisions 1</a:t>
            </a:r>
            <a:endParaRPr sz="2700"/>
          </a:p>
        </p:txBody>
      </p:sp>
      <p:sp>
        <p:nvSpPr>
          <p:cNvPr id="110" name="Google Shape;110;p20"/>
          <p:cNvSpPr txBox="1"/>
          <p:nvPr>
            <p:ph idx="1" type="body"/>
          </p:nvPr>
        </p:nvSpPr>
        <p:spPr>
          <a:xfrm>
            <a:off x="258000" y="1152475"/>
            <a:ext cx="3999900" cy="2498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u="sng"/>
              <a:t>Heuristic Evaluation Result</a:t>
            </a:r>
            <a:endParaRPr sz="1400"/>
          </a:p>
          <a:p>
            <a:pPr indent="-317500" lvl="0" marL="457200" rtl="0" algn="l">
              <a:lnSpc>
                <a:spcPct val="100000"/>
              </a:lnSpc>
              <a:spcBef>
                <a:spcPts val="1200"/>
              </a:spcBef>
              <a:spcAft>
                <a:spcPts val="0"/>
              </a:spcAft>
              <a:buSzPts val="1400"/>
              <a:buAutoNum type="arabicPeriod"/>
            </a:pPr>
            <a:r>
              <a:rPr lang="en"/>
              <a:t>No y-axis values on graph in profile screen</a:t>
            </a:r>
            <a:endParaRPr/>
          </a:p>
          <a:p>
            <a:pPr indent="-317500" lvl="0" marL="457200" rtl="0" algn="l">
              <a:lnSpc>
                <a:spcPct val="100000"/>
              </a:lnSpc>
              <a:spcBef>
                <a:spcPts val="0"/>
              </a:spcBef>
              <a:spcAft>
                <a:spcPts val="0"/>
              </a:spcAft>
              <a:buSzPts val="1400"/>
              <a:buAutoNum type="arabicPeriod"/>
            </a:pPr>
            <a:r>
              <a:rPr lang="en"/>
              <a:t>Progress word in Profile unclear</a:t>
            </a:r>
            <a:endParaRPr/>
          </a:p>
          <a:p>
            <a:pPr indent="0" lvl="0" marL="914400" rtl="0" algn="l">
              <a:lnSpc>
                <a:spcPct val="100000"/>
              </a:lnSpc>
              <a:spcBef>
                <a:spcPts val="0"/>
              </a:spcBef>
              <a:spcAft>
                <a:spcPts val="0"/>
              </a:spcAft>
              <a:buNone/>
            </a:pPr>
            <a:r>
              <a:t/>
            </a:r>
            <a:endParaRPr/>
          </a:p>
        </p:txBody>
      </p:sp>
      <p:sp>
        <p:nvSpPr>
          <p:cNvPr id="111" name="Google Shape;111;p20"/>
          <p:cNvSpPr txBox="1"/>
          <p:nvPr>
            <p:ph idx="2" type="body"/>
          </p:nvPr>
        </p:nvSpPr>
        <p:spPr>
          <a:xfrm>
            <a:off x="4832400" y="1152475"/>
            <a:ext cx="3999900" cy="2648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u="sng"/>
              <a:t>Design Revision Decision</a:t>
            </a:r>
            <a:endParaRPr/>
          </a:p>
          <a:p>
            <a:pPr indent="-317500" lvl="0" marL="457200" rtl="0" algn="l">
              <a:lnSpc>
                <a:spcPct val="100000"/>
              </a:lnSpc>
              <a:spcBef>
                <a:spcPts val="1200"/>
              </a:spcBef>
              <a:spcAft>
                <a:spcPts val="0"/>
              </a:spcAft>
              <a:buSzPts val="1400"/>
              <a:buAutoNum type="arabicPeriod"/>
            </a:pPr>
            <a:r>
              <a:rPr lang="en"/>
              <a:t>Created meaningful y-axis</a:t>
            </a:r>
            <a:endParaRPr/>
          </a:p>
          <a:p>
            <a:pPr indent="-317500" lvl="0" marL="457200" rtl="0" algn="l">
              <a:lnSpc>
                <a:spcPct val="100000"/>
              </a:lnSpc>
              <a:spcBef>
                <a:spcPts val="0"/>
              </a:spcBef>
              <a:spcAft>
                <a:spcPts val="0"/>
              </a:spcAft>
              <a:buSzPts val="1400"/>
              <a:buAutoNum type="arabicPeriod"/>
            </a:pPr>
            <a:r>
              <a:rPr lang="en"/>
              <a:t>Update profile screen to increase clarity</a:t>
            </a:r>
            <a:endParaRPr/>
          </a:p>
        </p:txBody>
      </p:sp>
      <p:pic>
        <p:nvPicPr>
          <p:cNvPr id="112" name="Google Shape;112;p20"/>
          <p:cNvPicPr preferRelativeResize="0"/>
          <p:nvPr/>
        </p:nvPicPr>
        <p:blipFill>
          <a:blip r:embed="rId3">
            <a:alphaModFix/>
          </a:blip>
          <a:stretch>
            <a:fillRect/>
          </a:stretch>
        </p:blipFill>
        <p:spPr>
          <a:xfrm>
            <a:off x="5087120" y="2358401"/>
            <a:ext cx="1286853" cy="2785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258000" y="359125"/>
            <a:ext cx="8751300" cy="79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Minor Revisions 2</a:t>
            </a:r>
            <a:endParaRPr sz="2700"/>
          </a:p>
        </p:txBody>
      </p:sp>
      <p:sp>
        <p:nvSpPr>
          <p:cNvPr id="118" name="Google Shape;118;p21"/>
          <p:cNvSpPr txBox="1"/>
          <p:nvPr>
            <p:ph idx="1" type="body"/>
          </p:nvPr>
        </p:nvSpPr>
        <p:spPr>
          <a:xfrm>
            <a:off x="258000" y="1152475"/>
            <a:ext cx="3999900" cy="2498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u="sng"/>
              <a:t>Heuristic Evaluation Result</a:t>
            </a:r>
            <a:endParaRPr sz="1400"/>
          </a:p>
          <a:p>
            <a:pPr indent="-317500" lvl="0" marL="457200" rtl="0" algn="l">
              <a:lnSpc>
                <a:spcPct val="100000"/>
              </a:lnSpc>
              <a:spcBef>
                <a:spcPts val="1200"/>
              </a:spcBef>
              <a:spcAft>
                <a:spcPts val="0"/>
              </a:spcAft>
              <a:buSzPts val="1400"/>
              <a:buAutoNum type="arabicPeriod"/>
            </a:pPr>
            <a:r>
              <a:rPr lang="en"/>
              <a:t>Back Button is unclear in Map screens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317500" lvl="0" marL="457200" rtl="0" algn="l">
              <a:lnSpc>
                <a:spcPct val="100000"/>
              </a:lnSpc>
              <a:spcBef>
                <a:spcPts val="0"/>
              </a:spcBef>
              <a:spcAft>
                <a:spcPts val="0"/>
              </a:spcAft>
              <a:buSzPts val="1400"/>
              <a:buAutoNum type="arabicPeriod"/>
            </a:pPr>
            <a:r>
              <a:rPr lang="en"/>
              <a:t>Shop screen has too many colours</a:t>
            </a:r>
            <a:endParaRPr/>
          </a:p>
          <a:p>
            <a:pPr indent="-317500" lvl="0" marL="457200" rtl="0" algn="l">
              <a:lnSpc>
                <a:spcPct val="100000"/>
              </a:lnSpc>
              <a:spcBef>
                <a:spcPts val="0"/>
              </a:spcBef>
              <a:spcAft>
                <a:spcPts val="0"/>
              </a:spcAft>
              <a:buSzPts val="1400"/>
              <a:buAutoNum type="arabicPeriod"/>
            </a:pPr>
            <a:r>
              <a:rPr lang="en"/>
              <a:t>Shop screen doesn’t indicate too expensive items.</a:t>
            </a:r>
            <a:endParaRPr/>
          </a:p>
          <a:p>
            <a:pPr indent="0" lvl="0" marL="914400" rtl="0" algn="l">
              <a:lnSpc>
                <a:spcPct val="100000"/>
              </a:lnSpc>
              <a:spcBef>
                <a:spcPts val="0"/>
              </a:spcBef>
              <a:spcAft>
                <a:spcPts val="0"/>
              </a:spcAft>
              <a:buNone/>
            </a:pPr>
            <a:r>
              <a:t/>
            </a:r>
            <a:endParaRPr/>
          </a:p>
        </p:txBody>
      </p:sp>
      <p:sp>
        <p:nvSpPr>
          <p:cNvPr id="119" name="Google Shape;119;p21"/>
          <p:cNvSpPr txBox="1"/>
          <p:nvPr>
            <p:ph idx="2" type="body"/>
          </p:nvPr>
        </p:nvSpPr>
        <p:spPr>
          <a:xfrm>
            <a:off x="4832400" y="1152475"/>
            <a:ext cx="4176900" cy="2648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u="sng"/>
              <a:t>Design Revision Decision</a:t>
            </a:r>
            <a:endParaRPr/>
          </a:p>
          <a:p>
            <a:pPr indent="-317500" lvl="0" marL="457200" rtl="0" algn="l">
              <a:lnSpc>
                <a:spcPct val="100000"/>
              </a:lnSpc>
              <a:spcBef>
                <a:spcPts val="1200"/>
              </a:spcBef>
              <a:spcAft>
                <a:spcPts val="0"/>
              </a:spcAft>
              <a:buSzPts val="1400"/>
              <a:buAutoNum type="arabicPeriod"/>
            </a:pPr>
            <a:r>
              <a:rPr lang="en"/>
              <a:t>Map in Progress - Will change title/style of back button</a:t>
            </a:r>
            <a:endParaRPr/>
          </a:p>
          <a:p>
            <a:pPr indent="-317500" lvl="0" marL="457200" rtl="0" algn="l">
              <a:lnSpc>
                <a:spcPct val="100000"/>
              </a:lnSpc>
              <a:spcBef>
                <a:spcPts val="0"/>
              </a:spcBef>
              <a:spcAft>
                <a:spcPts val="0"/>
              </a:spcAft>
              <a:buSzPts val="1400"/>
              <a:buAutoNum type="arabicPeriod"/>
            </a:pPr>
            <a:r>
              <a:rPr lang="en"/>
              <a:t>Took out background colour of shop screen</a:t>
            </a:r>
            <a:endParaRPr/>
          </a:p>
          <a:p>
            <a:pPr indent="-317500" lvl="0" marL="457200" rtl="0" algn="l">
              <a:lnSpc>
                <a:spcPct val="100000"/>
              </a:lnSpc>
              <a:spcBef>
                <a:spcPts val="0"/>
              </a:spcBef>
              <a:spcAft>
                <a:spcPts val="0"/>
              </a:spcAft>
              <a:buSzPts val="1400"/>
              <a:buAutoNum type="arabicPeriod"/>
            </a:pPr>
            <a:r>
              <a:rPr lang="en"/>
              <a:t>Greyed out too expensive items </a:t>
            </a:r>
            <a:endParaRPr/>
          </a:p>
        </p:txBody>
      </p:sp>
      <p:pic>
        <p:nvPicPr>
          <p:cNvPr id="120" name="Google Shape;120;p21"/>
          <p:cNvPicPr preferRelativeResize="0"/>
          <p:nvPr/>
        </p:nvPicPr>
        <p:blipFill>
          <a:blip r:embed="rId3">
            <a:alphaModFix/>
          </a:blip>
          <a:stretch>
            <a:fillRect/>
          </a:stretch>
        </p:blipFill>
        <p:spPr>
          <a:xfrm>
            <a:off x="4999876" y="2513951"/>
            <a:ext cx="1214974" cy="26295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